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3" r:id="rId3"/>
    <p:sldId id="304" r:id="rId4"/>
    <p:sldId id="257" r:id="rId5"/>
    <p:sldId id="307" r:id="rId6"/>
    <p:sldId id="309" r:id="rId7"/>
    <p:sldId id="305" r:id="rId8"/>
    <p:sldId id="306" r:id="rId9"/>
    <p:sldId id="310" r:id="rId10"/>
    <p:sldId id="311" r:id="rId11"/>
    <p:sldId id="308" r:id="rId12"/>
    <p:sldId id="283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Erazo" initials="FE" lastIdx="1" clrIdx="0">
    <p:extLst>
      <p:ext uri="{19B8F6BF-5375-455C-9EA6-DF929625EA0E}">
        <p15:presenceInfo xmlns:p15="http://schemas.microsoft.com/office/powerpoint/2012/main" userId="Fernando Eraz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8F8F8"/>
    <a:srgbClr val="935E11"/>
    <a:srgbClr val="FFE2C5"/>
    <a:srgbClr val="003399"/>
    <a:srgbClr val="422C16"/>
    <a:srgbClr val="0C788E"/>
    <a:srgbClr val="006666"/>
    <a:srgbClr val="0099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3460" autoAdjust="0"/>
  </p:normalViewPr>
  <p:slideViewPr>
    <p:cSldViewPr>
      <p:cViewPr varScale="1">
        <p:scale>
          <a:sx n="70" d="100"/>
          <a:sy n="70" d="100"/>
        </p:scale>
        <p:origin x="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FA096-D923-43F3-841D-8AAD1D87087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7D08-CDCA-4140-972B-FEB14E1D6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69AC5-EC66-40E7-9B29-5964DE20606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70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4E9DF-6B46-49D5-A840-4A731A5DC70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7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F2632-2F97-4664-B5A6-3781C288C20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9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03F80-C89D-4712-B70C-E754B8D6B7F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3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EB6CE-714F-48BB-A7C3-7DA272FC7A6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6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4A113-F794-4F71-8AAF-4F6F613B822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51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4D252-399F-4319-A13C-F051F75C68A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9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C108F-F539-4A78-B1E4-6651BEE3C3F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44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6F825-C74C-4AD5-9FC0-AE81968375C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8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8EFB-4CE6-44BE-AADE-288AD27038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06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CA47C-F026-4D04-B198-DDE5E0D40F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0AC02-8C0A-4BC4-9CF3-B25FFAB5B1B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crateres_confibsig-rafaelCORRALE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9393"/>
          <a:stretch/>
        </p:blipFill>
        <p:spPr>
          <a:xfrm>
            <a:off x="-22914" y="0"/>
            <a:ext cx="9166914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24636"/>
            <a:ext cx="1728192" cy="1888954"/>
          </a:xfrm>
          <a:prstGeom prst="rect">
            <a:avLst/>
          </a:prstGeom>
        </p:spPr>
      </p:pic>
      <p:sp>
        <p:nvSpPr>
          <p:cNvPr id="6" name="AutoShape 168" descr="http://4.bp.blogspot.com/-hy3NzWa5Xms/U01TKA2PRoI/AAAAAAAAD2w/RjtPLNU64Y8/s1600/diaman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grpSp>
        <p:nvGrpSpPr>
          <p:cNvPr id="12" name="11 Grupo"/>
          <p:cNvGrpSpPr/>
          <p:nvPr/>
        </p:nvGrpSpPr>
        <p:grpSpPr>
          <a:xfrm>
            <a:off x="323528" y="4869160"/>
            <a:ext cx="2340605" cy="1656184"/>
            <a:chOff x="8260" y="-616366"/>
            <a:chExt cx="2340605" cy="1657252"/>
          </a:xfrm>
        </p:grpSpPr>
        <p:grpSp>
          <p:nvGrpSpPr>
            <p:cNvPr id="13" name="12 Grupo"/>
            <p:cNvGrpSpPr/>
            <p:nvPr/>
          </p:nvGrpSpPr>
          <p:grpSpPr>
            <a:xfrm>
              <a:off x="9525" y="-616366"/>
              <a:ext cx="2339340" cy="1482506"/>
              <a:chOff x="0" y="-616366"/>
              <a:chExt cx="2339340" cy="1482506"/>
            </a:xfrm>
          </p:grpSpPr>
          <p:pic>
            <p:nvPicPr>
              <p:cNvPr id="15" name="0 Imagen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51" r="30525" b="34623"/>
              <a:stretch/>
            </p:blipFill>
            <p:spPr bwMode="auto">
              <a:xfrm>
                <a:off x="755379" y="-616366"/>
                <a:ext cx="755524" cy="1021661"/>
              </a:xfrm>
              <a:prstGeom prst="rect">
                <a:avLst/>
              </a:prstGeom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0 Imagen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98" t="120" r="-1763" b="66265"/>
              <a:stretch/>
            </p:blipFill>
            <p:spPr bwMode="auto">
              <a:xfrm>
                <a:off x="180975" y="461550"/>
                <a:ext cx="1961515" cy="1797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Cuadro de texto 2"/>
              <p:cNvSpPr txBox="1">
                <a:spLocks noChangeArrowheads="1"/>
              </p:cNvSpPr>
              <p:nvPr/>
            </p:nvSpPr>
            <p:spPr bwMode="auto">
              <a:xfrm>
                <a:off x="0" y="628650"/>
                <a:ext cx="2339340" cy="23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HN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aur"/>
                    <a:ea typeface="Calibri"/>
                    <a:cs typeface="Segoe UI Light"/>
                  </a:rPr>
                  <a:t>INSTITUTO HONDUREÑO</a:t>
                </a:r>
                <a:endParaRPr lang="es-H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4" name="Cuadro de texto 11"/>
            <p:cNvSpPr txBox="1">
              <a:spLocks noChangeArrowheads="1"/>
            </p:cNvSpPr>
            <p:nvPr/>
          </p:nvSpPr>
          <p:spPr bwMode="auto">
            <a:xfrm>
              <a:off x="8260" y="821821"/>
              <a:ext cx="2339950" cy="219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H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aur"/>
                  <a:ea typeface="Calibri"/>
                  <a:cs typeface="Segoe UI Light"/>
                </a:rPr>
                <a:t>DE GEOLOGÍA Y MINAS</a:t>
              </a:r>
              <a:endParaRPr lang="es-H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419872" y="5373216"/>
            <a:ext cx="5616624" cy="1224136"/>
          </a:xfrm>
        </p:spPr>
        <p:txBody>
          <a:bodyPr/>
          <a:lstStyle/>
          <a:p>
            <a:r>
              <a:rPr lang="es-HN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rol de los Geo-parques en la educación y generación de conocimiento Geo científico" Honduras se abre hacia el Turismo Geológico.</a:t>
            </a:r>
            <a:endParaRPr lang="es-ES" sz="22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55776" y="537321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 smtClean="0"/>
              <a:t>Primer consulado de Estados Unidos en Honduras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65855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39880"/>
            <a:ext cx="879646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157192"/>
            <a:ext cx="910850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623912"/>
          </a:xfrm>
          <a:prstGeom prst="rect">
            <a:avLst/>
          </a:prstGeom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3140968"/>
            <a:ext cx="3168352" cy="455560"/>
          </a:xfrm>
        </p:spPr>
        <p:txBody>
          <a:bodyPr/>
          <a:lstStyle/>
          <a:p>
            <a:r>
              <a:rPr lang="es-H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Minería para una Vida Mejor!</a:t>
            </a:r>
            <a:endParaRPr lang="es-HN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49506" name="Picture 2" descr="https://victorhckinthefreeworld.files.wordpress.com/2012/03/gracia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7856" b="11282"/>
          <a:stretch/>
        </p:blipFill>
        <p:spPr bwMode="auto">
          <a:xfrm>
            <a:off x="1539883" y="3742132"/>
            <a:ext cx="6056453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539552" y="905820"/>
            <a:ext cx="2375034" cy="1587076"/>
            <a:chOff x="9525" y="-547212"/>
            <a:chExt cx="2375034" cy="1588098"/>
          </a:xfrm>
        </p:grpSpPr>
        <p:grpSp>
          <p:nvGrpSpPr>
            <p:cNvPr id="10" name="9 Grupo"/>
            <p:cNvGrpSpPr/>
            <p:nvPr/>
          </p:nvGrpSpPr>
          <p:grpSpPr>
            <a:xfrm>
              <a:off x="9525" y="-547212"/>
              <a:ext cx="2339340" cy="1413352"/>
              <a:chOff x="0" y="-547212"/>
              <a:chExt cx="2339340" cy="1413352"/>
            </a:xfrm>
          </p:grpSpPr>
          <p:pic>
            <p:nvPicPr>
              <p:cNvPr id="12" name="0 Imagen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51" r="30525" b="34623"/>
              <a:stretch/>
            </p:blipFill>
            <p:spPr bwMode="auto">
              <a:xfrm>
                <a:off x="782688" y="-547212"/>
                <a:ext cx="755524" cy="1021661"/>
              </a:xfrm>
              <a:prstGeom prst="rect">
                <a:avLst/>
              </a:prstGeom>
              <a:ln>
                <a:noFill/>
              </a:ln>
              <a:effectLst>
                <a:glow rad="63500"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0 Imagen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98" t="120" r="-1763" b="66265"/>
              <a:stretch/>
            </p:blipFill>
            <p:spPr bwMode="auto">
              <a:xfrm>
                <a:off x="180975" y="461550"/>
                <a:ext cx="1961515" cy="1797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Cuadro de texto 2"/>
              <p:cNvSpPr txBox="1">
                <a:spLocks noChangeArrowheads="1"/>
              </p:cNvSpPr>
              <p:nvPr/>
            </p:nvSpPr>
            <p:spPr bwMode="auto">
              <a:xfrm>
                <a:off x="0" y="628650"/>
                <a:ext cx="2339340" cy="23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H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aur"/>
                    <a:ea typeface="Calibri"/>
                    <a:cs typeface="Segoe UI Light"/>
                  </a:rPr>
                  <a:t>INSTITUTO HONDUREÑO</a:t>
                </a:r>
                <a:endParaRPr lang="es-H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1" name="Cuadro de texto 11"/>
            <p:cNvSpPr txBox="1">
              <a:spLocks noChangeArrowheads="1"/>
            </p:cNvSpPr>
            <p:nvPr/>
          </p:nvSpPr>
          <p:spPr bwMode="auto">
            <a:xfrm>
              <a:off x="44609" y="821821"/>
              <a:ext cx="2339950" cy="219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H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aur"/>
                  <a:ea typeface="Calibri"/>
                  <a:cs typeface="Segoe UI Light"/>
                </a:rPr>
                <a:t>DE GEOLOGÍA Y MINAS</a:t>
              </a:r>
              <a:endParaRPr lang="es-H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0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679" y="548680"/>
            <a:ext cx="2962672" cy="634082"/>
          </a:xfrm>
        </p:spPr>
        <p:txBody>
          <a:bodyPr/>
          <a:lstStyle/>
          <a:p>
            <a:r>
              <a:rPr lang="es-HN" sz="2400" b="1" dirty="0" smtClean="0"/>
              <a:t>Geo-Parques:</a:t>
            </a:r>
            <a:endParaRPr lang="es-HN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indent="0">
              <a:buNone/>
            </a:pPr>
            <a:endParaRPr lang="es-HN" sz="2000" i="1" u="sng" dirty="0" smtClean="0"/>
          </a:p>
          <a:p>
            <a:pPr marL="0" indent="0">
              <a:buNone/>
            </a:pPr>
            <a:endParaRPr lang="es-HN" sz="2000" i="1" u="sng" dirty="0"/>
          </a:p>
          <a:p>
            <a:pPr marL="0" indent="0" algn="just">
              <a:buNone/>
            </a:pPr>
            <a:r>
              <a:rPr lang="es-HN" sz="2000" dirty="0"/>
              <a:t>Un Geoparque </a:t>
            </a:r>
            <a:r>
              <a:rPr lang="es-HN" sz="2000" dirty="0" smtClean="0"/>
              <a:t>es </a:t>
            </a:r>
            <a:r>
              <a:rPr lang="es-HN" sz="2000" dirty="0"/>
              <a:t>un territorio que incluye un patrimonio geológico particular y una estrategia de desarrollo territorial sostenible apoyada en un programa </a:t>
            </a:r>
            <a:r>
              <a:rPr lang="es-HN" sz="2000" dirty="0" smtClean="0"/>
              <a:t>de </a:t>
            </a:r>
            <a:r>
              <a:rPr lang="es-HN" sz="2000" dirty="0"/>
              <a:t>promoción del desarrollo. </a:t>
            </a:r>
            <a:r>
              <a:rPr lang="es-HN" sz="2000" dirty="0" smtClean="0"/>
              <a:t>Características:</a:t>
            </a:r>
          </a:p>
          <a:p>
            <a:pPr algn="just"/>
            <a:r>
              <a:rPr lang="es-HN" sz="2000" dirty="0"/>
              <a:t>L</a:t>
            </a:r>
            <a:r>
              <a:rPr lang="es-HN" sz="2000" dirty="0" smtClean="0"/>
              <a:t>ímites </a:t>
            </a:r>
            <a:r>
              <a:rPr lang="es-HN" sz="2000" dirty="0"/>
              <a:t>bien definidos y extensión para un verdadero desarrollo económico. </a:t>
            </a:r>
            <a:endParaRPr lang="es-HN" sz="2000" dirty="0" smtClean="0"/>
          </a:p>
          <a:p>
            <a:pPr algn="just"/>
            <a:r>
              <a:rPr lang="es-HN" sz="2000" dirty="0" smtClean="0"/>
              <a:t>Lugares </a:t>
            </a:r>
            <a:r>
              <a:rPr lang="es-HN" sz="2000" dirty="0"/>
              <a:t>geológicos de importancia en términos de su valor científico, rareza, valor estético o educativo. </a:t>
            </a:r>
            <a:endParaRPr lang="es-HN" sz="2000" dirty="0" smtClean="0"/>
          </a:p>
          <a:p>
            <a:pPr algn="just"/>
            <a:r>
              <a:rPr lang="es-HN" sz="2000" dirty="0" smtClean="0"/>
              <a:t>La </a:t>
            </a:r>
            <a:r>
              <a:rPr lang="es-HN" sz="2000" dirty="0"/>
              <a:t>mayoría de lugares relevantes del territorio de un </a:t>
            </a:r>
            <a:r>
              <a:rPr lang="es-HN" sz="2000" dirty="0" err="1"/>
              <a:t>Geoparque</a:t>
            </a:r>
            <a:r>
              <a:rPr lang="es-HN" sz="2000" dirty="0"/>
              <a:t> </a:t>
            </a:r>
            <a:r>
              <a:rPr lang="es-HN" sz="2000" dirty="0" smtClean="0"/>
              <a:t>deben </a:t>
            </a:r>
            <a:r>
              <a:rPr lang="es-HN" sz="2000" dirty="0"/>
              <a:t>formar parte de su patrimonio geológico, aunque también pueden tener un interés arqueológico, ecológico, histórico o cultural. </a:t>
            </a:r>
            <a:r>
              <a:rPr lang="es-HN" sz="2000" dirty="0" smtClean="0"/>
              <a:t>(carta de principios de la Red de </a:t>
            </a:r>
            <a:r>
              <a:rPr lang="es-HN" sz="2000" dirty="0" err="1" smtClean="0"/>
              <a:t>Geoparques</a:t>
            </a:r>
            <a:r>
              <a:rPr lang="es-HN" sz="2000" dirty="0" smtClean="0"/>
              <a:t>).</a:t>
            </a:r>
          </a:p>
          <a:p>
            <a:pPr marL="0" indent="0">
              <a:buNone/>
            </a:pPr>
            <a:endParaRPr lang="es-HN" sz="2000" i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16632"/>
            <a:ext cx="1190721" cy="13010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5301208"/>
            <a:ext cx="1907704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156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363272" cy="43204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s-HN" sz="2000" b="1" i="1" dirty="0" smtClean="0">
                <a:solidFill>
                  <a:srgbClr val="000000"/>
                </a:solidFill>
              </a:rPr>
              <a:t>Funciones de Unidad de Investigación del INHGEOMIN</a:t>
            </a:r>
            <a:endParaRPr lang="es-HN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637" y="1988840"/>
            <a:ext cx="8229600" cy="4525963"/>
          </a:xfrm>
        </p:spPr>
        <p:txBody>
          <a:bodyPr/>
          <a:lstStyle/>
          <a:p>
            <a:r>
              <a:rPr lang="es-HN" sz="2000" dirty="0" smtClean="0"/>
              <a:t>Realizar </a:t>
            </a:r>
            <a:r>
              <a:rPr lang="es-HN" sz="2000" dirty="0"/>
              <a:t>estudios regionales de manera sistemática y con metodología moderna de la geología básica del País.</a:t>
            </a:r>
          </a:p>
          <a:p>
            <a:r>
              <a:rPr lang="es-HN" sz="2000" dirty="0" smtClean="0"/>
              <a:t>Elaborar</a:t>
            </a:r>
            <a:r>
              <a:rPr lang="es-HN" sz="2000" dirty="0"/>
              <a:t>, publicar y actualizar la carta geológica del </a:t>
            </a:r>
            <a:r>
              <a:rPr lang="es-HN" sz="2000" dirty="0" smtClean="0"/>
              <a:t>País</a:t>
            </a:r>
            <a:endParaRPr lang="es-HN" sz="2000" dirty="0"/>
          </a:p>
          <a:p>
            <a:r>
              <a:rPr lang="es-HN" sz="2000" dirty="0" smtClean="0"/>
              <a:t>Generar</a:t>
            </a:r>
            <a:r>
              <a:rPr lang="es-HN" sz="2000" dirty="0"/>
              <a:t>, sistematizar, focalizar y administrar la información geológica en todo el territorio </a:t>
            </a:r>
            <a:r>
              <a:rPr lang="es-HN" sz="2000" dirty="0" smtClean="0"/>
              <a:t>nacional.</a:t>
            </a:r>
          </a:p>
          <a:p>
            <a:r>
              <a:rPr lang="es-HN" sz="2000" dirty="0" smtClean="0"/>
              <a:t>Generar </a:t>
            </a:r>
            <a:r>
              <a:rPr lang="es-HN" sz="2000" dirty="0"/>
              <a:t>un mayor conocimiento sobre los recursos naturales y peligros geológicos del territorio Nacional.</a:t>
            </a:r>
          </a:p>
          <a:p>
            <a:r>
              <a:rPr lang="es-HN" sz="2000" dirty="0" smtClean="0"/>
              <a:t>Otras </a:t>
            </a:r>
            <a:r>
              <a:rPr lang="es-HN" sz="2000" dirty="0"/>
              <a:t>que asigne la </a:t>
            </a:r>
            <a:r>
              <a:rPr lang="es-HN" sz="2000" dirty="0" smtClean="0"/>
              <a:t>Dirección Ejecutiva.</a:t>
            </a:r>
            <a:endParaRPr lang="es-HN" sz="2000" dirty="0"/>
          </a:p>
          <a:p>
            <a:endParaRPr lang="es-HN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085184"/>
            <a:ext cx="1194920" cy="13046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5301208"/>
            <a:ext cx="1907704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1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6512" y="5157192"/>
            <a:ext cx="907199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r"/>
            <a: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HONDURAS Y GEO-PARQUES</a:t>
            </a:r>
            <a:r>
              <a:rPr lang="es-H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H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s-HN" sz="1800" dirty="0" smtClean="0"/>
              <a:t>Actualmente nos encontramos trabajando en determinar las acciones a nivel de Dirección necesaria para introducir el tema a Nivel de estado (Marca País, Instituto de Turismo, etc. Actores claves)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HN" sz="1800" dirty="0"/>
          </a:p>
          <a:p>
            <a:pPr algn="just">
              <a:spcBef>
                <a:spcPts val="0"/>
              </a:spcBef>
            </a:pPr>
            <a:r>
              <a:rPr lang="es-HN" sz="1800" dirty="0" smtClean="0"/>
              <a:t>Evaluación técnica del Potencial de Honduras en el tema de GEO-PARQUES.</a:t>
            </a:r>
          </a:p>
          <a:p>
            <a:pPr algn="just">
              <a:spcBef>
                <a:spcPts val="0"/>
              </a:spcBef>
            </a:pPr>
            <a:endParaRPr lang="es-HN" sz="1800" dirty="0"/>
          </a:p>
          <a:p>
            <a:pPr marL="0" indent="0" algn="just">
              <a:spcBef>
                <a:spcPts val="0"/>
              </a:spcBef>
              <a:buNone/>
            </a:pPr>
            <a:endParaRPr lang="es-HN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6" y="3830322"/>
            <a:ext cx="4182509" cy="2770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336" y="3799597"/>
            <a:ext cx="4431136" cy="280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9819"/>
            <a:ext cx="1194920" cy="1304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CuadroTexto 1"/>
          <p:cNvSpPr txBox="1"/>
          <p:nvPr/>
        </p:nvSpPr>
        <p:spPr>
          <a:xfrm>
            <a:off x="6266663" y="54452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Cañón Caulato, Municipio de San Marcos de Colon en el Departamento de Choluteca, Honduras.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0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5733256"/>
            <a:ext cx="5616624" cy="648072"/>
          </a:xfrm>
        </p:spPr>
        <p:txBody>
          <a:bodyPr/>
          <a:lstStyle/>
          <a:p>
            <a:r>
              <a:rPr lang="es-HN" sz="2000" dirty="0" smtClean="0"/>
              <a:t>Estructura de Domos producto de actividad volcánica</a:t>
            </a:r>
            <a:br>
              <a:rPr lang="es-HN" sz="2000" dirty="0" smtClean="0"/>
            </a:br>
            <a:r>
              <a:rPr lang="es-HN" sz="2000" dirty="0" smtClean="0">
                <a:hlinkClick r:id="rId2" action="ppaction://hlinkfile"/>
              </a:rPr>
              <a:t>crateres_confibsig-rafaelCORRALES.pdf</a:t>
            </a:r>
            <a:endParaRPr lang="es-HN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496944" cy="4954562"/>
          </a:xfrm>
        </p:spPr>
      </p:pic>
    </p:spTree>
    <p:extLst>
      <p:ext uri="{BB962C8B-B14F-4D97-AF65-F5344CB8AC3E}">
        <p14:creationId xmlns:p14="http://schemas.microsoft.com/office/powerpoint/2010/main" val="32575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241" y="154661"/>
            <a:ext cx="7509520" cy="610043"/>
          </a:xfrm>
        </p:spPr>
        <p:txBody>
          <a:bodyPr/>
          <a:lstStyle/>
          <a:p>
            <a:r>
              <a:rPr lang="es-HN" sz="2400" dirty="0" smtClean="0"/>
              <a:t>GEO-TURISMO</a:t>
            </a:r>
            <a:endParaRPr lang="es-HN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64704"/>
            <a:ext cx="9144000" cy="60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2898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6869a7-eb7e-40f0-9e8c-964dac23f706">25XCQX5SHMCR-151644272-6</_dlc_DocId>
    <_dlc_DocIdUrl xmlns="596869a7-eb7e-40f0-9e8c-964dac23f706">
      <Url>https://www2.sgc.gov.co/Publicaciones/_layouts/15/DocIdRedir.aspx?ID=25XCQX5SHMCR-151644272-6</Url>
      <Description>25XCQX5SHMCR-151644272-6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9D585549D5A74AB9C7C4625D27AB24" ma:contentTypeVersion="2" ma:contentTypeDescription="Crear nuevo documento." ma:contentTypeScope="" ma:versionID="542e11f177e508ae35af2a9c975ac715">
  <xsd:schema xmlns:xsd="http://www.w3.org/2001/XMLSchema" xmlns:xs="http://www.w3.org/2001/XMLSchema" xmlns:p="http://schemas.microsoft.com/office/2006/metadata/properties" xmlns:ns2="596869a7-eb7e-40f0-9e8c-964dac23f706" targetNamespace="http://schemas.microsoft.com/office/2006/metadata/properties" ma:root="true" ma:fieldsID="7e3423ca72e1e201701175621ae40da6" ns2:_="">
    <xsd:import namespace="596869a7-eb7e-40f0-9e8c-964dac23f7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869a7-eb7e-40f0-9e8c-964dac23f7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412CF-AA03-4B38-8135-E1C19625AE89}"/>
</file>

<file path=customXml/itemProps2.xml><?xml version="1.0" encoding="utf-8"?>
<ds:datastoreItem xmlns:ds="http://schemas.openxmlformats.org/officeDocument/2006/customXml" ds:itemID="{57349ABD-8E05-4F94-B281-E3A54FC6BB3F}"/>
</file>

<file path=customXml/itemProps3.xml><?xml version="1.0" encoding="utf-8"?>
<ds:datastoreItem xmlns:ds="http://schemas.openxmlformats.org/officeDocument/2006/customXml" ds:itemID="{1950D57E-8A54-436C-ADCA-C128A402A4D8}"/>
</file>

<file path=customXml/itemProps4.xml><?xml version="1.0" encoding="utf-8"?>
<ds:datastoreItem xmlns:ds="http://schemas.openxmlformats.org/officeDocument/2006/customXml" ds:itemID="{6B7487B2-7115-4C2F-87EE-C133A9723E85}"/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298</Words>
  <Application>Microsoft Office PowerPoint</Application>
  <PresentationFormat>Presentación en pantalla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Calibri</vt:lpstr>
      <vt:lpstr>Centaur</vt:lpstr>
      <vt:lpstr>Segoe UI Light</vt:lpstr>
      <vt:lpstr>Times New Roman</vt:lpstr>
      <vt:lpstr>Diseño predeterminado</vt:lpstr>
      <vt:lpstr>“El rol de los Geo-parques en la educación y generación de conocimiento Geo científico" Honduras se abre hacia el Turismo Geológico.</vt:lpstr>
      <vt:lpstr>Geo-Parques:</vt:lpstr>
      <vt:lpstr>Funciones de Unidad de Investigación del INHGEOMIN</vt:lpstr>
      <vt:lpstr>HONDURAS Y GEO-PARQUES:</vt:lpstr>
      <vt:lpstr>Presentación de PowerPoint</vt:lpstr>
      <vt:lpstr>Presentación de PowerPoint</vt:lpstr>
      <vt:lpstr>Estructura de Domos producto de actividad volcánica crateres_confibsig-rafaelCORRALES.pdf</vt:lpstr>
      <vt:lpstr>GEO-TURISMO</vt:lpstr>
      <vt:lpstr>Presentación de PowerPoint</vt:lpstr>
      <vt:lpstr>Presentación de PowerPoint</vt:lpstr>
      <vt:lpstr>Presentación de PowerPoint</vt:lpstr>
      <vt:lpstr>Minería para una Vida Mejor!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INHGEOMIN</cp:lastModifiedBy>
  <cp:revision>825</cp:revision>
  <dcterms:created xsi:type="dcterms:W3CDTF">2010-05-23T14:28:12Z</dcterms:created>
  <dcterms:modified xsi:type="dcterms:W3CDTF">2017-11-18T21:38:58Z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0x0101005D9D585549D5A74AB9C7C4625D27AB24</vt:lpwstr>
  </property>
  <property fmtid="{D5CDD505-2E9C-101B-9397-08002B2CF9AE}" pid="3" name="_dlc_DocIdItemGuid">
    <vt:lpwstr>28a23cf8-4754-46b3-9dfc-911d0beb02d3</vt:lpwstr>
  </property>
</Properties>
</file>